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application/vnd.openxmlformats-officedocument.oleObject" Extension="bin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1.xml"/>
  <Override ContentType="application/vnd.openxmlformats-officedocument.themeOverride+xml" PartName="/ppt/theme/themeOverride2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8"/>
  </p:notesMasterIdLst>
  <p:sldIdLst>
    <p:sldId id="256" r:id="rId2"/>
    <p:sldId id="279" r:id="rId3"/>
    <p:sldId id="266" r:id="rId4"/>
    <p:sldId id="270" r:id="rId5"/>
    <p:sldId id="257" r:id="rId6"/>
    <p:sldId id="272" r:id="rId7"/>
    <p:sldId id="264" r:id="rId8"/>
    <p:sldId id="265" r:id="rId9"/>
    <p:sldId id="268" r:id="rId10"/>
    <p:sldId id="267" r:id="rId11"/>
    <p:sldId id="273" r:id="rId12"/>
    <p:sldId id="275" r:id="rId13"/>
    <p:sldId id="278" r:id="rId14"/>
    <p:sldId id="277" r:id="rId15"/>
    <p:sldId id="276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Unicode MS" pitchFamily="34" charset="-128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Unicode MS" pitchFamily="34" charset="-128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Unicode MS" pitchFamily="34" charset="-128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Unicode MS" pitchFamily="34" charset="-128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Unicode MS" pitchFamily="34" charset="-128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Unicode MS" pitchFamily="34" charset="-128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Unicode MS" pitchFamily="34" charset="-128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Unicode MS" pitchFamily="34" charset="-128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Unicode MS" pitchFamily="34" charset="-128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DADA"/>
    <a:srgbClr val="2537BB"/>
    <a:srgbClr val="343A32"/>
    <a:srgbClr val="800000"/>
    <a:srgbClr val="E2D926"/>
    <a:srgbClr val="FFFF00"/>
    <a:srgbClr val="BFCC14"/>
    <a:srgbClr val="121B5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74" autoAdjust="0"/>
    <p:restoredTop sz="94660"/>
  </p:normalViewPr>
  <p:slideViewPr>
    <p:cSldViewPr>
      <p:cViewPr varScale="1">
        <p:scale>
          <a:sx n="68" d="100"/>
          <a:sy n="68" d="100"/>
        </p:scale>
        <p:origin x="-13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B4F9B06-1582-4C81-889E-6D299D5657DF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F5AED4-756A-43E7-8BAD-B98A0291E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D5E231-C2EF-4D76-A7DB-1A338C975FD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C1A65-9E14-4F56-A98D-E132D0A452B7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E6A29-92C8-47D3-B503-AA2B11A050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70771-B880-406A-9E30-A6B54F0DC588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56671-F572-4B57-BF35-458B38A3D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68AAC-6B7D-44EC-A943-6E4E501C2451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EF7CD-D199-4C02-8D17-0DDA6E1AE8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35163"/>
            <a:ext cx="4038600" cy="4389437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68ED8-C016-4217-B428-3FEB79A5A3C1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B1CC0-8AD5-45B2-AA2B-3E30F0F08A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33AA6-A7E6-4383-931F-6C60B039BADC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373AB-BE7F-471A-BC4B-8A3D6775E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FC556-42FD-437A-A574-F22A5CC58634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FA416-E159-431B-B810-F2BEA9D1A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E3447-3A6F-448B-9F6C-2A48D6BDCD6F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17A3B-A8B6-4FCB-BD85-B3513A36E9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C1314-155C-4BA8-AA32-201A769F0292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56AD-8AB2-4EA4-A25B-00F99F9A7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16BB9-AEAE-424D-B9BD-497DBD7329C9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2B9A7-C369-4132-8F17-69EB12D4C6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29269-0E13-4EF1-844A-9A0318C8CF03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1670C-6F3A-48F3-AD72-D8749D973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41EAB-9D72-457F-BF58-85655DAD4C48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042A1-E13C-40A2-AC11-3D8D1EC1E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5F0D0-FDEC-4F51-9109-FE74F1C19D4E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0336-EDD0-4C5C-AFD0-EEBA71B940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80C1C7-1504-43C4-A3E1-3CAF6AE922E9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7550B6-85EF-472A-9CB3-888068CFF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4" r:id="rId2"/>
    <p:sldLayoutId id="2147483866" r:id="rId3"/>
    <p:sldLayoutId id="2147483863" r:id="rId4"/>
    <p:sldLayoutId id="2147483862" r:id="rId5"/>
    <p:sldLayoutId id="2147483861" r:id="rId6"/>
    <p:sldLayoutId id="2147483860" r:id="rId7"/>
    <p:sldLayoutId id="2147483859" r:id="rId8"/>
    <p:sldLayoutId id="2147483867" r:id="rId9"/>
    <p:sldLayoutId id="2147483858" r:id="rId10"/>
    <p:sldLayoutId id="2147483857" r:id="rId11"/>
    <p:sldLayoutId id="214748385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slideLayouts/slideLayout12.xml" Type="http://schemas.openxmlformats.org/officeDocument/2006/relationships/slideLayout"/><Relationship Id="rId1" Target="../drawings/vmlDrawing2.vml" Type="http://schemas.openxmlformats.org/officeDocument/2006/relationships/vmlDrawing"/><Relationship Id="rId4" Target="../embeddings/oleObject4.bin" Type="http://schemas.openxmlformats.org/officeDocument/2006/relationships/oleObject"/></Relationships>
</file>

<file path=ppt/slides/_rels/slide14.xml.rels><?xml version="1.0" encoding="UTF-8" standalone="yes" ?><Relationships xmlns="http://schemas.openxmlformats.org/package/2006/relationships"><Relationship Id="rId3" Target="../media/image26.wmf" Type="http://schemas.openxmlformats.org/officeDocument/2006/relationships/image"/><Relationship Id="rId2" Target="../slideLayouts/slideLayout2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9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Содержимое 9" descr="iввввввввввввввввввввввmages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71604" y="142852"/>
            <a:ext cx="5473699" cy="3767229"/>
          </a:xfrm>
        </p:spPr>
      </p:pic>
      <p:sp>
        <p:nvSpPr>
          <p:cNvPr id="15363" name="WordArt 4"/>
          <p:cNvSpPr>
            <a:spLocks noChangeArrowheads="1" noChangeShapeType="1" noTextEdit="1"/>
          </p:cNvSpPr>
          <p:nvPr/>
        </p:nvSpPr>
        <p:spPr bwMode="auto">
          <a:xfrm>
            <a:off x="500034" y="2357430"/>
            <a:ext cx="800105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трансформатор</a:t>
            </a:r>
          </a:p>
        </p:txBody>
      </p:sp>
      <p:sp>
        <p:nvSpPr>
          <p:cNvPr id="4" name="Rectangle 5"/>
          <p:cNvSpPr>
            <a:spLocks noGrp="1" noChangeArrowheads="1"/>
          </p:cNvSpPr>
          <p:nvPr/>
        </p:nvSpPr>
        <p:spPr bwMode="auto">
          <a:xfrm>
            <a:off x="1643042" y="4500570"/>
            <a:ext cx="5181600" cy="144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r">
              <a:buNone/>
            </a:pPr>
            <a:r>
              <a:rPr lang="uk-UA" sz="2400" dirty="0" smtClean="0"/>
              <a:t>Розробили студенти групи </a:t>
            </a:r>
            <a:r>
              <a:rPr lang="ru-RU" sz="2400" dirty="0" smtClean="0"/>
              <a:t>А</a:t>
            </a:r>
            <a:r>
              <a:rPr lang="uk-UA" sz="2400" dirty="0" smtClean="0"/>
              <a:t> </a:t>
            </a:r>
            <a:r>
              <a:rPr lang="uk-UA" dirty="0" smtClean="0"/>
              <a:t>12:</a:t>
            </a:r>
            <a:endParaRPr lang="uk-UA" dirty="0" smtClean="0"/>
          </a:p>
          <a:p>
            <a:pPr algn="r"/>
            <a:r>
              <a:rPr lang="uk-UA" sz="2400" dirty="0" smtClean="0"/>
              <a:t>Кононенко Є.</a:t>
            </a:r>
          </a:p>
          <a:p>
            <a:pPr algn="r"/>
            <a:r>
              <a:rPr lang="uk-UA" sz="2400" dirty="0" err="1" smtClean="0"/>
              <a:t>Філоненко</a:t>
            </a:r>
            <a:r>
              <a:rPr lang="uk-UA" sz="2400" dirty="0" smtClean="0"/>
              <a:t> Д</a:t>
            </a:r>
            <a:r>
              <a:rPr lang="uk-UA" sz="2400" dirty="0" smtClean="0"/>
              <a:t>.</a:t>
            </a:r>
          </a:p>
          <a:p>
            <a:pPr algn="r">
              <a:buNone/>
            </a:pPr>
            <a:r>
              <a:rPr lang="uk-UA" sz="2400" smtClean="0"/>
              <a:t>Викладач: </a:t>
            </a:r>
            <a:r>
              <a:rPr lang="uk-UA" sz="2400" dirty="0" smtClean="0"/>
              <a:t>Свириденко ОФ.</a:t>
            </a:r>
            <a:endParaRPr lang="uk-UA" sz="2400" dirty="0" smtClean="0"/>
          </a:p>
          <a:p>
            <a:pPr algn="r"/>
            <a:endParaRPr lang="uk-UA" sz="2400" dirty="0" smtClean="0"/>
          </a:p>
          <a:p>
            <a:pPr algn="r"/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516" y="910463"/>
            <a:ext cx="3710956" cy="1143000"/>
          </a:xfrm>
        </p:spPr>
        <p:txBody>
          <a:bodyPr>
            <a:prstTxWarp prst="textCanDown">
              <a:avLst/>
            </a:prstTxWarp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 smtClean="0">
                <a:latin typeface="Bookman Old Style" pitchFamily="18" charset="0"/>
              </a:rPr>
              <a:t>За кількістю фаз	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68313" y="2636838"/>
            <a:ext cx="3538537" cy="2749550"/>
          </a:xfrm>
        </p:spPr>
        <p:txBody>
          <a:bodyPr/>
          <a:lstStyle/>
          <a:p>
            <a:pPr eaLnBrk="1" hangingPunct="1"/>
            <a:r>
              <a:rPr lang="uk-UA" sz="3600" smtClean="0"/>
              <a:t>  Однофазні                  </a:t>
            </a:r>
          </a:p>
          <a:p>
            <a:pPr eaLnBrk="1" hangingPunct="1"/>
            <a:r>
              <a:rPr lang="uk-UA" sz="3600" smtClean="0"/>
              <a:t>  Трифазні </a:t>
            </a:r>
          </a:p>
          <a:p>
            <a:pPr eaLnBrk="1" hangingPunct="1"/>
            <a:r>
              <a:rPr lang="uk-UA" sz="3600" smtClean="0"/>
              <a:t>  Багатофазні 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sz="3600" smtClean="0"/>
          </a:p>
        </p:txBody>
      </p:sp>
      <p:pic>
        <p:nvPicPr>
          <p:cNvPr id="25604" name="Заголовок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1052513"/>
            <a:ext cx="4367212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Содержимое 2"/>
          <p:cNvSpPr>
            <a:spLocks/>
          </p:cNvSpPr>
          <p:nvPr/>
        </p:nvSpPr>
        <p:spPr bwMode="auto">
          <a:xfrm>
            <a:off x="4787900" y="2781300"/>
            <a:ext cx="353853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C32D2E"/>
              </a:buClr>
              <a:buSzPct val="95000"/>
              <a:buFont typeface="Wingdings 2" pitchFamily="18" charset="2"/>
              <a:buChar char=""/>
            </a:pPr>
            <a:r>
              <a:rPr lang="uk-UA" sz="3600">
                <a:latin typeface="Constantia" pitchFamily="18" charset="0"/>
              </a:rPr>
              <a:t>  Стержневі</a:t>
            </a:r>
          </a:p>
          <a:p>
            <a:pPr marL="273050" indent="-273050">
              <a:spcBef>
                <a:spcPct val="20000"/>
              </a:spcBef>
              <a:buClr>
                <a:srgbClr val="C32D2E"/>
              </a:buClr>
              <a:buSzPct val="95000"/>
              <a:buFont typeface="Wingdings 2" pitchFamily="18" charset="2"/>
              <a:buChar char=""/>
            </a:pPr>
            <a:r>
              <a:rPr lang="uk-UA" sz="3600">
                <a:latin typeface="Constantia" pitchFamily="18" charset="0"/>
              </a:rPr>
              <a:t>  Броньові</a:t>
            </a:r>
          </a:p>
          <a:p>
            <a:pPr marL="273050" indent="-273050" algn="ctr">
              <a:spcBef>
                <a:spcPct val="20000"/>
              </a:spcBef>
              <a:buClr>
                <a:srgbClr val="C32D2E"/>
              </a:buClr>
              <a:buSzPct val="95000"/>
              <a:buFont typeface="Wingdings 2" pitchFamily="18" charset="2"/>
              <a:buNone/>
            </a:pPr>
            <a:endParaRPr lang="ru-RU" sz="36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Содержимое 3" descr="Будова і позначення на схемі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819150"/>
            <a:ext cx="8642350" cy="5634038"/>
          </a:xfrm>
        </p:spPr>
      </p:pic>
      <p:sp>
        <p:nvSpPr>
          <p:cNvPr id="26626" name="WordArt 4"/>
          <p:cNvSpPr>
            <a:spLocks noChangeArrowheads="1" noChangeShapeType="1" noTextEdit="1"/>
          </p:cNvSpPr>
          <p:nvPr/>
        </p:nvSpPr>
        <p:spPr bwMode="auto">
          <a:xfrm>
            <a:off x="468313" y="765175"/>
            <a:ext cx="532923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808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Принцип будови</a:t>
            </a:r>
          </a:p>
        </p:txBody>
      </p:sp>
      <p:sp>
        <p:nvSpPr>
          <p:cNvPr id="26627" name="WordArt 5"/>
          <p:cNvSpPr>
            <a:spLocks noChangeArrowheads="1" noChangeShapeType="1" noTextEdit="1"/>
          </p:cNvSpPr>
          <p:nvPr/>
        </p:nvSpPr>
        <p:spPr bwMode="auto">
          <a:xfrm>
            <a:off x="4859338" y="5949950"/>
            <a:ext cx="40544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i="1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808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Позначення на схемі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Содержимое 2"/>
          <p:cNvSpPr>
            <a:spLocks noGrp="1"/>
          </p:cNvSpPr>
          <p:nvPr>
            <p:ph idx="1"/>
          </p:nvPr>
        </p:nvSpPr>
        <p:spPr>
          <a:xfrm>
            <a:off x="395288" y="981075"/>
            <a:ext cx="8280400" cy="5400675"/>
          </a:xfrm>
          <a:solidFill>
            <a:srgbClr val="FFFFCC"/>
          </a:solidFill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smtClean="0"/>
              <a:t>                 </a:t>
            </a:r>
            <a:r>
              <a:rPr lang="uk-UA" sz="4000" b="1" i="1" u="sng" smtClean="0">
                <a:solidFill>
                  <a:srgbClr val="660066"/>
                </a:solidFill>
              </a:rPr>
              <a:t>Базові принципи дії</a:t>
            </a:r>
            <a:r>
              <a:rPr lang="uk-UA" sz="4000" b="1" i="1" smtClean="0">
                <a:solidFill>
                  <a:srgbClr val="660066"/>
                </a:solidFill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mtClean="0"/>
              <a:t> </a:t>
            </a:r>
          </a:p>
          <a:p>
            <a:pPr eaLnBrk="1" hangingPunct="1"/>
            <a:r>
              <a:rPr lang="uk-UA" smtClean="0"/>
              <a:t>   </a:t>
            </a:r>
            <a:r>
              <a:rPr lang="uk-UA" smtClean="0">
                <a:solidFill>
                  <a:srgbClr val="660066"/>
                </a:solidFill>
              </a:rPr>
              <a:t>Електричний струм, що змінюється в часі,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mtClean="0">
                <a:solidFill>
                  <a:srgbClr val="660066"/>
                </a:solidFill>
              </a:rPr>
              <a:t>      створює змінне у часі магнітне поле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mtClean="0">
                <a:solidFill>
                  <a:srgbClr val="660066"/>
                </a:solidFill>
              </a:rPr>
              <a:t>      (електромагнетизм).</a:t>
            </a:r>
            <a:endParaRPr lang="ru-RU" smtClean="0">
              <a:solidFill>
                <a:srgbClr val="660066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uk-UA" sz="2400" smtClean="0">
              <a:solidFill>
                <a:srgbClr val="660066"/>
              </a:solidFill>
            </a:endParaRPr>
          </a:p>
          <a:p>
            <a:pPr eaLnBrk="1" hangingPunct="1"/>
            <a:r>
              <a:rPr lang="uk-UA" smtClean="0">
                <a:solidFill>
                  <a:srgbClr val="660066"/>
                </a:solidFill>
              </a:rPr>
              <a:t>  Зміна магнітного потоку, що проходить через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mtClean="0">
                <a:solidFill>
                  <a:srgbClr val="660066"/>
                </a:solidFill>
              </a:rPr>
              <a:t>     обмотку, створює ЕРС в цій обмотці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mtClean="0">
                <a:solidFill>
                  <a:srgbClr val="660066"/>
                </a:solidFill>
              </a:rPr>
              <a:t>     (електромагнітна індукція).</a:t>
            </a:r>
            <a:endParaRPr lang="ru-RU" smtClean="0">
              <a:solidFill>
                <a:srgbClr val="660066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uk-UA" smtClean="0">
              <a:solidFill>
                <a:srgbClr val="660066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2" name="WordArt 4"/>
          <p:cNvSpPr>
            <a:spLocks noChangeArrowheads="1" noChangeShapeType="1" noTextEdit="1"/>
          </p:cNvSpPr>
          <p:nvPr/>
        </p:nvSpPr>
        <p:spPr bwMode="auto">
          <a:xfrm>
            <a:off x="468313" y="620713"/>
            <a:ext cx="6767512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Принцип роботи</a:t>
            </a:r>
          </a:p>
        </p:txBody>
      </p:sp>
      <p:pic>
        <p:nvPicPr>
          <p:cNvPr id="46093" name="Picture 2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2722563"/>
            <a:ext cx="4038600" cy="2813050"/>
          </a:xfrm>
          <a:solidFill>
            <a:srgbClr val="FFFFCC"/>
          </a:solidFill>
          <a:ln>
            <a:solidFill>
              <a:srgbClr val="FFFFCC"/>
            </a:solidFill>
          </a:ln>
        </p:spPr>
      </p:pic>
      <p:sp>
        <p:nvSpPr>
          <p:cNvPr id="46094" name="Text Box 10"/>
          <p:cNvSpPr>
            <a:spLocks noGrp="1" noChangeArrowheads="1"/>
          </p:cNvSpPr>
          <p:nvPr>
            <p:ph sz="half" idx="2"/>
          </p:nvPr>
        </p:nvSpPr>
        <p:spPr>
          <a:xfrm>
            <a:off x="4859338" y="1700213"/>
            <a:ext cx="3816350" cy="4752975"/>
          </a:xfrm>
          <a:solidFill>
            <a:srgbClr val="FFFF99"/>
          </a:solidFill>
        </p:spPr>
        <p:txBody>
          <a:bodyPr lIns="72000" rIns="180000"/>
          <a:lstStyle/>
          <a:p>
            <a:pPr algn="just" eaLnBrk="1" hangingPunct="1">
              <a:buFont typeface="Wingdings 2" pitchFamily="18" charset="2"/>
              <a:buNone/>
            </a:pPr>
            <a:r>
              <a:rPr lang="uk-UA" sz="2200" smtClean="0"/>
              <a:t>         </a:t>
            </a:r>
            <a:r>
              <a:rPr lang="uk-UA" sz="1600" smtClean="0"/>
              <a:t>При підключенні первинної обмотки трансформатора до джерела змінної напруги по ній проходитиме змінний струм і створюватиме в осерді циркулюючий магнітний потік. Цей магнітний потік існує практично лише всередині осердя і однаковий в усіх перерізах, а тому, перетинаючи витки обох обмоток, створить у кожному з них ЕРС індукції, яка прямо пропорційна кількості витків відповідної обмотки: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1600" smtClean="0"/>
              <a:t>        </a:t>
            </a:r>
          </a:p>
          <a:p>
            <a:pPr eaLnBrk="1" hangingPunct="1"/>
            <a:endParaRPr lang="uk-UA" sz="1600" smtClean="0"/>
          </a:p>
          <a:p>
            <a:pPr eaLnBrk="1" hangingPunct="1">
              <a:buFont typeface="Wingdings 2" pitchFamily="18" charset="2"/>
              <a:buNone/>
            </a:pPr>
            <a:endParaRPr lang="uk-UA" sz="1600" smtClean="0"/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sz="1800" smtClean="0">
              <a:latin typeface="Arial" charset="0"/>
            </a:endParaRPr>
          </a:p>
        </p:txBody>
      </p:sp>
      <p:sp>
        <p:nvSpPr>
          <p:cNvPr id="4609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</p:txBody>
      </p:sp>
      <p:graphicFrame>
        <p:nvGraphicFramePr>
          <p:cNvPr id="46091" name="Object 11"/>
          <p:cNvGraphicFramePr>
            <a:graphicFrameLocks noChangeAspect="1"/>
          </p:cNvGraphicFramePr>
          <p:nvPr/>
        </p:nvGraphicFramePr>
        <p:xfrm>
          <a:off x="5795963" y="5403850"/>
          <a:ext cx="1584325" cy="833438"/>
        </p:xfrm>
        <a:graphic>
          <a:graphicData uri="http://schemas.openxmlformats.org/presentationml/2006/ole">
            <p:oleObj spid="_x0000_s46091" name="Формула" r:id="rId4" imgW="825500" imgH="431800" progId="Equation.3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13" name="Заголовок 1"/>
          <p:cNvSpPr>
            <a:spLocks noGrp="1"/>
          </p:cNvSpPr>
          <p:nvPr>
            <p:ph type="title"/>
          </p:nvPr>
        </p:nvSpPr>
        <p:spPr>
          <a:xfrm>
            <a:off x="814388" y="790575"/>
            <a:ext cx="7691437" cy="755650"/>
          </a:xfrm>
          <a:solidFill>
            <a:srgbClr val="FFFF99"/>
          </a:solidFill>
        </p:spPr>
        <p:txBody>
          <a:bodyPr/>
          <a:lstStyle/>
          <a:p>
            <a:pPr eaLnBrk="1" hangingPunct="1"/>
            <a:r>
              <a:rPr b="1" i="1" lang="uk-UA" smtClean="0" sz="3800">
                <a:solidFill>
                  <a:srgbClr val="53291D"/>
                </a:solidFill>
                <a:latin charset="0" pitchFamily="66" typeface="Brush Script MT"/>
              </a:rPr>
              <a:t>Режими роботи трансформатора</a:t>
            </a:r>
            <a:endParaRPr b="1" i="1" lang="ru-RU" smtClean="0" sz="3800">
              <a:solidFill>
                <a:srgbClr val="53291D"/>
              </a:solidFill>
              <a:latin charset="0" pitchFamily="66" typeface="Brush Script MT"/>
            </a:endParaRPr>
          </a:p>
        </p:txBody>
      </p:sp>
      <p:sp>
        <p:nvSpPr>
          <p:cNvPr id="28714" name="Содержимое 2"/>
          <p:cNvSpPr>
            <a:spLocks noGrp="1"/>
          </p:cNvSpPr>
          <p:nvPr>
            <p:ph idx="1"/>
          </p:nvPr>
        </p:nvSpPr>
        <p:spPr>
          <a:xfrm>
            <a:off x="511175" y="1652588"/>
            <a:ext cx="8021638" cy="36480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28725" name="Group 53"/>
          <p:cNvGraphicFramePr>
            <a:graphicFrameLocks noGrp="1"/>
          </p:cNvGraphicFramePr>
          <p:nvPr/>
        </p:nvGraphicFramePr>
        <p:xfrm>
          <a:off x="539750" y="1700213"/>
          <a:ext cx="8047038" cy="4735513"/>
        </p:xfrm>
        <a:graphic>
          <a:graphicData uri="http://schemas.openxmlformats.org/drawingml/2006/table">
            <a:tbl>
              <a:tblPr/>
              <a:tblGrid>
                <a:gridCol w="4130675"/>
                <a:gridCol w="3916363"/>
              </a:tblGrid>
              <a:tr h="533400">
                <a:tc>
                  <a:txBody>
                    <a:bodyPr/>
                    <a:lstStyle/>
                    <a:p>
                      <a:pPr algn="ctr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32D2E"/>
                        </a:buClr>
                        <a:buSzPct val="95000"/>
                        <a:buFont charset="2" pitchFamily="18" typeface="Wingdings 2"/>
                        <a:buNone/>
                        <a:tabLst/>
                      </a:pPr>
                      <a:r>
                        <a:rPr b="1" baseline="0" cap="none" i="1" kumimoji="0" lang="uk-UA" normalizeH="0" smtClean="0" strike="noStrike" sz="2800" u="none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Холостий хід</a:t>
                      </a:r>
                    </a:p>
                  </a:txBody>
                  <a:tcPr horzOverflow="overflow">
                    <a:lnL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32D2E"/>
                        </a:buClr>
                        <a:buSzPct val="95000"/>
                        <a:buFont charset="2" pitchFamily="18" typeface="Wingdings 2"/>
                        <a:buNone/>
                        <a:tabLst/>
                      </a:pPr>
                      <a:r>
                        <a:rPr b="1" baseline="0" cap="none" i="1" kumimoji="0" lang="uk-UA" normalizeH="0" smtClean="0" strike="noStrike" sz="2800" u="none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charset="0" pitchFamily="18" typeface="Constantia"/>
                        </a:rPr>
                        <a:t>Робочий хід</a:t>
                      </a:r>
                      <a:endParaRPr b="1" baseline="0" cap="none" i="1" kumimoji="0" lang="ru-RU" normalizeH="0" smtClean="0" strike="noStrike" sz="2800" u="none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charset="0" pitchFamily="18" typeface="Constantia"/>
                      </a:endParaRPr>
                    </a:p>
                  </a:txBody>
                  <a:tcPr horzOverflow="overflow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090738"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32D2E"/>
                        </a:buClr>
                        <a:buSzPct val="95000"/>
                        <a:buFont charset="2" pitchFamily="18" typeface="Wingdings 2"/>
                        <a:buNone/>
                        <a:tabLst/>
                      </a:pPr>
                      <a:r>
                        <a:rPr b="0" baseline="0" cap="none" i="1" kumimoji="0" lang="uk-UA" normalizeH="0" smtClean="0" strike="noStrike" sz="2400" u="none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коло первинної котушки замкнено, вторинної </a:t>
                      </a:r>
                      <a:r>
                        <a:rPr b="0" baseline="0" cap="none" i="1" kumimoji="0" lang="uk-UA" normalizeH="0" smtClean="0" strike="noStrike" sz="2400" u="none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nstantia"/>
                          <a:cs charset="0" pitchFamily="18" typeface="Times New Roman"/>
                        </a:rPr>
                        <a:t>–</a:t>
                      </a:r>
                      <a:r>
                        <a:rPr b="0" baseline="0" cap="none" i="1" kumimoji="0" lang="uk-UA" normalizeH="0" smtClean="0" strike="noStrike" sz="2400" u="none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 розімкнено, тобто струм у вторинній обмотці відсутній</a:t>
                      </a:r>
                      <a:endParaRPr b="0" baseline="0" cap="none" i="1" kumimoji="0" lang="ru-RU" normalizeH="0" smtClean="0" strike="noStrike" sz="2400" u="none">
                        <a:ln>
                          <a:noFill/>
                        </a:ln>
                        <a:solidFill>
                          <a:srgbClr val="996600"/>
                        </a:solidFill>
                        <a:effectLst/>
                        <a:latin charset="0" pitchFamily="18" typeface="Times New Roman"/>
                        <a:cs charset="0" pitchFamily="18" typeface="Times New Roman"/>
                      </a:endParaRPr>
                    </a:p>
                  </a:txBody>
                  <a:tcPr horzOverflow="overflow">
                    <a:lnL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32D2E"/>
                        </a:buClr>
                        <a:buSzPct val="95000"/>
                        <a:buFont charset="2" pitchFamily="18" typeface="Wingdings 2"/>
                        <a:buNone/>
                        <a:tabLst/>
                      </a:pPr>
                      <a:r>
                        <a:rPr b="0" baseline="0" cap="none" i="1" kumimoji="0" lang="uk-UA" normalizeH="0" smtClean="0" strike="noStrike" sz="2400" u="none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charset="0" pitchFamily="18" typeface="Constantia"/>
                        </a:rPr>
                        <a:t> трансформатор навантажений, тобто обидві котушки замкнено</a:t>
                      </a:r>
                      <a:endParaRPr b="0" baseline="0" cap="none" i="1" kumimoji="0" lang="ru-RU" normalizeH="0" smtClean="0" strike="noStrike" sz="2400" u="none">
                        <a:ln>
                          <a:noFill/>
                        </a:ln>
                        <a:solidFill>
                          <a:srgbClr val="996600"/>
                        </a:solidFill>
                        <a:effectLst/>
                        <a:latin charset="0" pitchFamily="18" typeface="Constantia"/>
                      </a:endParaRPr>
                    </a:p>
                  </a:txBody>
                  <a:tcPr horzOverflow="overflow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111375"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32D2E"/>
                        </a:buClr>
                        <a:buSzPct val="95000"/>
                        <a:buFont charset="2" pitchFamily="18" typeface="Wingdings 2"/>
                        <a:buNone/>
                        <a:tabLst/>
                      </a:pPr>
                      <a:r>
                        <a:rPr b="0" baseline="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І</a:t>
                      </a:r>
                      <a:r>
                        <a:rPr b="0" baseline="-2500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2</a:t>
                      </a:r>
                      <a:r>
                        <a:rPr b="0" baseline="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= 0 =&gt; U</a:t>
                      </a:r>
                      <a:r>
                        <a:rPr b="0" baseline="-2500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2</a:t>
                      </a:r>
                      <a:r>
                        <a:rPr b="0" baseline="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= E</a:t>
                      </a:r>
                      <a:r>
                        <a:rPr b="0" baseline="-2500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2</a:t>
                      </a:r>
                    </a:p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32D2E"/>
                        </a:buClr>
                        <a:buSzPct val="95000"/>
                        <a:buFont charset="2" pitchFamily="18" typeface="Wingdings 2"/>
                        <a:buNone/>
                        <a:tabLst/>
                      </a:pPr>
                      <a:r>
                        <a:rPr b="0" baseline="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R &lt;&lt; X</a:t>
                      </a:r>
                      <a:r>
                        <a:rPr b="0" baseline="-2500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L</a:t>
                      </a:r>
                      <a:r>
                        <a:rPr b="0" baseline="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=&gt; U</a:t>
                      </a:r>
                      <a:r>
                        <a:rPr b="0" baseline="-2500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1</a:t>
                      </a:r>
                      <a:r>
                        <a:rPr b="0" baseline="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= – E</a:t>
                      </a:r>
                      <a:r>
                        <a:rPr b="0" baseline="-2500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1</a:t>
                      </a:r>
                      <a:r>
                        <a:rPr b="0" baseline="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=&gt; U</a:t>
                      </a:r>
                      <a:r>
                        <a:rPr b="0" baseline="-2500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1</a:t>
                      </a:r>
                      <a:r>
                        <a:rPr b="0" baseline="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~ N</a:t>
                      </a:r>
                      <a:r>
                        <a:rPr b="0" baseline="-2500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1 </a:t>
                      </a:r>
                      <a:r>
                        <a:rPr b="0" baseline="0" cap="none" i="1" kumimoji="0" lang="uk-UA" normalizeH="0" smtClean="0" strike="noStrike" sz="19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=&gt;</a:t>
                      </a:r>
                      <a:endParaRPr b="0" baseline="0" cap="none" i="1" kumimoji="0" lang="uk-UA" normalizeH="0" smtClean="0" strike="noStrike" sz="1800" u="none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charset="0" pitchFamily="18" typeface="Times New Roman"/>
                      </a:endParaRPr>
                    </a:p>
                  </a:txBody>
                  <a:tcPr horzOverflow="overflow">
                    <a:lnL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32D2E"/>
                        </a:buClr>
                        <a:buSzPct val="95000"/>
                        <a:buFont charset="2" pitchFamily="18" typeface="Wingdings 2"/>
                        <a:buNone/>
                        <a:tabLst/>
                      </a:pPr>
                      <a:r>
                        <a:rPr b="0" baseline="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І</a:t>
                      </a:r>
                      <a:r>
                        <a:rPr b="0" baseline="-2500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1</a:t>
                      </a:r>
                      <a:r>
                        <a:rPr b="0" baseline="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≠ 0; І</a:t>
                      </a:r>
                      <a:r>
                        <a:rPr b="0" baseline="-2500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2</a:t>
                      </a:r>
                      <a:r>
                        <a:rPr b="0" baseline="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≠ 0 =&gt;</a:t>
                      </a:r>
                    </a:p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32D2E"/>
                        </a:buClr>
                        <a:buSzPct val="95000"/>
                        <a:buFont charset="2" pitchFamily="18" typeface="Wingdings 2"/>
                        <a:buNone/>
                        <a:tabLst/>
                      </a:pPr>
                      <a:r>
                        <a:rPr b="0" baseline="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U</a:t>
                      </a:r>
                      <a:r>
                        <a:rPr b="0" baseline="-2500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1</a:t>
                      </a:r>
                      <a:r>
                        <a:rPr b="0" baseline="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= Е</a:t>
                      </a:r>
                      <a:r>
                        <a:rPr b="0" baseline="-2500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1 </a:t>
                      </a:r>
                      <a:r>
                        <a:rPr b="0" baseline="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= I</a:t>
                      </a:r>
                      <a:r>
                        <a:rPr b="0" baseline="-2500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1</a:t>
                      </a:r>
                      <a:r>
                        <a:rPr b="0" baseline="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R</a:t>
                      </a:r>
                      <a:r>
                        <a:rPr b="0" baseline="-25000" cap="none" i="1" kumimoji="0" lang="uk-UA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1</a:t>
                      </a:r>
                      <a:endParaRPr b="0" baseline="-25000" cap="none" i="1" kumimoji="0" lang="ru-RU" normalizeH="0" smtClean="0" strike="noStrike" sz="1800" u="none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charset="0" pitchFamily="18" typeface="Times New Roman"/>
                      </a:endParaRPr>
                    </a:p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32D2E"/>
                        </a:buClr>
                        <a:buSzPct val="95000"/>
                        <a:buFont charset="2" pitchFamily="18" typeface="Wingdings 2"/>
                        <a:buNone/>
                        <a:tabLst/>
                      </a:pPr>
                      <a:r>
                        <a:rPr b="0" baseline="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Е</a:t>
                      </a:r>
                      <a:r>
                        <a:rPr b="0" baseline="-2500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2 </a:t>
                      </a:r>
                      <a:r>
                        <a:rPr b="0" baseline="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= U</a:t>
                      </a:r>
                      <a:r>
                        <a:rPr b="0" baseline="-2500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2</a:t>
                      </a:r>
                      <a:r>
                        <a:rPr b="0" baseline="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+ I</a:t>
                      </a:r>
                      <a:r>
                        <a:rPr b="0" baseline="-2500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2</a:t>
                      </a:r>
                      <a:r>
                        <a:rPr b="0" baseline="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R</a:t>
                      </a:r>
                      <a:r>
                        <a:rPr b="0" baseline="-2500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н</a:t>
                      </a:r>
                      <a:r>
                        <a:rPr b="0" baseline="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= I</a:t>
                      </a:r>
                      <a:r>
                        <a:rPr b="0" baseline="-2500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2</a:t>
                      </a:r>
                      <a:r>
                        <a:rPr b="0" baseline="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R</a:t>
                      </a:r>
                      <a:r>
                        <a:rPr b="0" baseline="-2500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2</a:t>
                      </a:r>
                      <a:r>
                        <a:rPr b="0" baseline="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+ I</a:t>
                      </a:r>
                      <a:r>
                        <a:rPr b="0" baseline="-2500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2</a:t>
                      </a:r>
                      <a:r>
                        <a:rPr b="0" baseline="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R</a:t>
                      </a:r>
                      <a:r>
                        <a:rPr b="0" baseline="-25000" cap="none" i="1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н</a:t>
                      </a:r>
                      <a:r>
                        <a:rPr b="0" baseline="0" cap="none" i="0" kumimoji="0" lang="ru-RU" normalizeH="0" smtClean="0" strike="noStrike" sz="1800" u="none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charset="0" pitchFamily="18" typeface="Times New Roman"/>
                        </a:rPr>
                        <a:t> </a:t>
                      </a:r>
                    </a:p>
                  </a:txBody>
                  <a:tcPr horzOverflow="overflow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28729" name="Rectangle 41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pPr algn="ctr"/>
            <a:endParaRPr lang="ru-RU"/>
          </a:p>
        </p:txBody>
      </p:sp>
      <p:pic>
        <p:nvPicPr>
          <p:cNvPr id="28712" name="Object 4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" y="5408613"/>
            <a:ext cx="2309813" cy="684212"/>
          </a:xfrm>
          <a:prstGeom prst="rect"/>
          <a:noFill/>
        </p:spPr>
      </p:pic>
      <p:sp>
        <p:nvSpPr>
          <p:cNvPr id="28730" name="Rectangle 4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2" name="Заголовок 1"/>
          <p:cNvSpPr>
            <a:spLocks noGrp="1"/>
          </p:cNvSpPr>
          <p:nvPr>
            <p:ph type="title"/>
          </p:nvPr>
        </p:nvSpPr>
        <p:spPr>
          <a:xfrm>
            <a:off x="488950" y="444500"/>
            <a:ext cx="8229600" cy="1143000"/>
          </a:xfrm>
          <a:solidFill>
            <a:schemeClr val="accent2">
              <a:alpha val="98822"/>
            </a:schemeClr>
          </a:solidFill>
        </p:spPr>
        <p:txBody>
          <a:bodyPr/>
          <a:lstStyle/>
          <a:p>
            <a:pPr eaLnBrk="1" hangingPunct="1"/>
            <a:r>
              <a:rPr lang="uk-UA" sz="3600" b="1" i="1" smtClean="0">
                <a:solidFill>
                  <a:srgbClr val="04682A"/>
                </a:solidFill>
                <a:latin typeface="Arial" charset="0"/>
              </a:rPr>
              <a:t>Характеристики </a:t>
            </a:r>
            <a:br>
              <a:rPr lang="uk-UA" sz="3600" b="1" i="1" smtClean="0">
                <a:solidFill>
                  <a:srgbClr val="04682A"/>
                </a:solidFill>
                <a:latin typeface="Arial" charset="0"/>
              </a:rPr>
            </a:br>
            <a:r>
              <a:rPr lang="uk-UA" sz="3600" b="1" i="1" smtClean="0">
                <a:solidFill>
                  <a:srgbClr val="04682A"/>
                </a:solidFill>
                <a:latin typeface="Arial" charset="0"/>
              </a:rPr>
              <a:t>                        трансформатора</a:t>
            </a:r>
            <a:endParaRPr lang="ru-RU" sz="3600" b="1" i="1" smtClean="0">
              <a:solidFill>
                <a:srgbClr val="04682A"/>
              </a:solidFill>
              <a:latin typeface="Arial" charset="0"/>
            </a:endParaRPr>
          </a:p>
        </p:txBody>
      </p:sp>
      <p:sp>
        <p:nvSpPr>
          <p:cNvPr id="29713" name="Содержимое 6"/>
          <p:cNvSpPr>
            <a:spLocks noGrp="1"/>
          </p:cNvSpPr>
          <p:nvPr>
            <p:ph idx="1"/>
          </p:nvPr>
        </p:nvSpPr>
        <p:spPr>
          <a:xfrm>
            <a:off x="323850" y="1773238"/>
            <a:ext cx="8515350" cy="4699000"/>
          </a:xfrm>
          <a:solidFill>
            <a:srgbClr val="FFFF99">
              <a:alpha val="23921"/>
            </a:srgbClr>
          </a:solidFill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sz="2800" b="1" i="1" smtClean="0">
                <a:solidFill>
                  <a:srgbClr val="008000"/>
                </a:solidFill>
              </a:rPr>
              <a:t>1. Коефіцієнт трансформації</a:t>
            </a:r>
            <a:r>
              <a:rPr lang="uk-UA" b="1" i="1" smtClean="0"/>
              <a:t>  </a:t>
            </a:r>
          </a:p>
          <a:p>
            <a:pPr eaLnBrk="1" hangingPunct="1">
              <a:buFont typeface="Wingdings 2" pitchFamily="18" charset="2"/>
              <a:buNone/>
            </a:pPr>
            <a:endParaRPr lang="uk-UA" sz="1400" smtClean="0"/>
          </a:p>
          <a:p>
            <a:pPr eaLnBrk="1" hangingPunct="1"/>
            <a:r>
              <a:rPr lang="uk-UA" sz="1600" smtClean="0"/>
              <a:t>якщо </a:t>
            </a:r>
            <a:r>
              <a:rPr lang="uk-UA" sz="1600" i="1" smtClean="0"/>
              <a:t>N1 &gt; N2 → k &gt; 1, трансф-р знижувальний</a:t>
            </a:r>
            <a:endParaRPr lang="uk-UA" sz="1600" smtClean="0"/>
          </a:p>
          <a:p>
            <a:pPr eaLnBrk="1" hangingPunct="1"/>
            <a:r>
              <a:rPr lang="uk-UA" sz="1600" smtClean="0"/>
              <a:t>якщо </a:t>
            </a:r>
            <a:r>
              <a:rPr lang="uk-UA" sz="1600" i="1" smtClean="0"/>
              <a:t>N1 &lt; N2 → k &lt; 1,  трансф-р підвищувальний</a:t>
            </a:r>
            <a:r>
              <a:rPr lang="uk-UA" sz="1600" smtClean="0"/>
              <a:t>. </a:t>
            </a:r>
          </a:p>
          <a:p>
            <a:pPr eaLnBrk="1" hangingPunct="1"/>
            <a:r>
              <a:rPr lang="uk-UA" sz="1600" smtClean="0"/>
              <a:t>якщо вторинних обмоток кілька, то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1600" smtClean="0"/>
              <a:t>    k – для кожної з них розраховується аналогічно</a:t>
            </a:r>
          </a:p>
          <a:p>
            <a:pPr eaLnBrk="1" hangingPunct="1">
              <a:buFont typeface="Wingdings 2" pitchFamily="18" charset="2"/>
              <a:buNone/>
            </a:pPr>
            <a:endParaRPr lang="uk-UA" sz="800" smtClean="0"/>
          </a:p>
          <a:p>
            <a:pPr eaLnBrk="1" hangingPunct="1">
              <a:buFont typeface="Wingdings 2" pitchFamily="18" charset="2"/>
              <a:buNone/>
            </a:pPr>
            <a:r>
              <a:rPr lang="uk-UA" b="1" i="1" smtClean="0">
                <a:solidFill>
                  <a:srgbClr val="008000"/>
                </a:solidFill>
              </a:rPr>
              <a:t>2. ККД</a:t>
            </a:r>
            <a:r>
              <a:rPr lang="uk-UA" smtClean="0">
                <a:solidFill>
                  <a:srgbClr val="008000"/>
                </a:solidFill>
              </a:rPr>
              <a:t> </a:t>
            </a:r>
            <a:r>
              <a:rPr lang="uk-UA" i="1" smtClean="0">
                <a:solidFill>
                  <a:srgbClr val="008000"/>
                </a:solidFill>
              </a:rPr>
              <a:t>трансформатора</a:t>
            </a:r>
            <a:r>
              <a:rPr lang="uk-UA" i="1" smtClean="0"/>
              <a:t>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1800" i="1" smtClean="0"/>
              <a:t>  Сучасні трансформатори мають </a:t>
            </a:r>
            <a:r>
              <a:rPr lang="uk-UA" sz="1800" b="1" i="1" smtClean="0">
                <a:solidFill>
                  <a:srgbClr val="009900"/>
                </a:solidFill>
              </a:rPr>
              <a:t>η = 90 ÷ 99 %</a:t>
            </a:r>
            <a:r>
              <a:rPr lang="uk-UA" sz="1800" i="1" smtClean="0"/>
              <a:t> </a:t>
            </a:r>
            <a:endParaRPr lang="uk-UA" sz="1800" smtClean="0"/>
          </a:p>
          <a:p>
            <a:pPr eaLnBrk="1" hangingPunct="1">
              <a:buFont typeface="Wingdings 2" pitchFamily="18" charset="2"/>
              <a:buNone/>
            </a:pPr>
            <a:r>
              <a:rPr lang="uk-UA" sz="1800" smtClean="0"/>
              <a:t>  тобто втрати енергії в них незначні, тому</a:t>
            </a:r>
            <a:endParaRPr lang="uk-UA" sz="1800" i="1" smtClean="0"/>
          </a:p>
          <a:p>
            <a:pPr eaLnBrk="1" hangingPunct="1"/>
            <a:endParaRPr lang="uk-UA" sz="800" i="1" smtClean="0"/>
          </a:p>
          <a:p>
            <a:pPr eaLnBrk="1" hangingPunct="1">
              <a:buFont typeface="Wingdings 2" pitchFamily="18" charset="2"/>
              <a:buNone/>
            </a:pPr>
            <a:r>
              <a:rPr lang="uk-UA" sz="1800" i="1" smtClean="0"/>
              <a:t>     Р1 ≈ Р2 =&gt; I1U1 ≈ I2U2 =&gt;</a:t>
            </a:r>
            <a:r>
              <a:rPr lang="uk-UA" sz="1800" smtClean="0"/>
              <a:t>  </a:t>
            </a:r>
            <a:endParaRPr lang="ru-RU" sz="1800" smtClean="0"/>
          </a:p>
        </p:txBody>
      </p:sp>
      <p:sp>
        <p:nvSpPr>
          <p:cNvPr id="2971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297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297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297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297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</p:txBody>
      </p:sp>
      <p:graphicFrame>
        <p:nvGraphicFramePr>
          <p:cNvPr id="29709" name="Object 13"/>
          <p:cNvGraphicFramePr>
            <a:graphicFrameLocks noChangeAspect="1"/>
          </p:cNvGraphicFramePr>
          <p:nvPr/>
        </p:nvGraphicFramePr>
        <p:xfrm>
          <a:off x="5580063" y="2205038"/>
          <a:ext cx="3348037" cy="1392237"/>
        </p:xfrm>
        <a:graphic>
          <a:graphicData uri="http://schemas.openxmlformats.org/presentationml/2006/ole">
            <p:oleObj spid="_x0000_s29709" name="Формула" r:id="rId3" imgW="1180800" imgH="431640" progId="Equation.3">
              <p:embed/>
            </p:oleObj>
          </a:graphicData>
        </a:graphic>
      </p:graphicFrame>
      <p:sp>
        <p:nvSpPr>
          <p:cNvPr id="2971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9721" name="Object 25"/>
          <p:cNvGraphicFramePr>
            <a:graphicFrameLocks noChangeAspect="1"/>
          </p:cNvGraphicFramePr>
          <p:nvPr/>
        </p:nvGraphicFramePr>
        <p:xfrm>
          <a:off x="5164138" y="4937125"/>
          <a:ext cx="3732212" cy="1358900"/>
        </p:xfrm>
        <a:graphic>
          <a:graphicData uri="http://schemas.openxmlformats.org/presentationml/2006/ole">
            <p:oleObj spid="_x0000_s29721" name="Формула" r:id="rId4" imgW="1282680" imgH="431640" progId="Equation.3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b="1" dirty="0" lang="uk-UA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Принципова схема передачі електроенергії на відстань</a:t>
            </a:r>
            <a:endParaRPr b="1" dirty="0" lang="ru-RU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descr="схема передачі електроенергії на відстань.gif" id="49155" name="Содержимое 3"/>
          <p:cNvPicPr>
            <a:picLocks noChangeAspect="1"/>
          </p:cNvPicPr>
          <p:nvPr/>
        </p:nvPicPr>
        <p:blipFill>
          <a:blip cstate="print" r:embed="rId2">
            <a:lum bright="4000" contrast="8000"/>
          </a:blip>
          <a:stretch>
            <a:fillRect/>
          </a:stretch>
        </p:blipFill>
        <p:spPr bwMode="auto">
          <a:xfrm>
            <a:off x="684213" y="1628775"/>
            <a:ext cx="7697787" cy="459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Rectangle 4"/>
          <p:cNvSpPr>
            <a:spLocks noGrp="1"/>
          </p:cNvSpPr>
          <p:nvPr>
            <p:ph type="title"/>
          </p:nvPr>
        </p:nvSpPr>
        <p:spPr>
          <a:xfrm>
            <a:off x="-3175" y="17463"/>
            <a:ext cx="9191625" cy="973137"/>
          </a:xfrm>
          <a:solidFill>
            <a:srgbClr val="64DADA"/>
          </a:solidFill>
        </p:spPr>
        <p:txBody>
          <a:bodyPr/>
          <a:lstStyle/>
          <a:p>
            <a:pPr algn="ctr" eaLnBrk="1" hangingPunct="1"/>
            <a:r>
              <a:rPr lang="uk-UA" sz="2800" dirty="0" smtClean="0">
                <a:solidFill>
                  <a:srgbClr val="343A32"/>
                </a:solidFill>
              </a:rPr>
              <a:t>       Як передати електроенергію від генератора до споживача без втрат?</a:t>
            </a:r>
            <a:endParaRPr lang="ru-RU" sz="2800" dirty="0" smtClean="0">
              <a:solidFill>
                <a:srgbClr val="343A32"/>
              </a:solidFill>
            </a:endParaRPr>
          </a:p>
        </p:txBody>
      </p:sp>
      <p:sp>
        <p:nvSpPr>
          <p:cNvPr id="16399" name="Rectangle 5"/>
          <p:cNvSpPr>
            <a:spLocks noGrp="1"/>
          </p:cNvSpPr>
          <p:nvPr>
            <p:ph type="body" sz="half" idx="1"/>
          </p:nvPr>
        </p:nvSpPr>
        <p:spPr>
          <a:xfrm>
            <a:off x="0" y="981075"/>
            <a:ext cx="9144000" cy="5876925"/>
          </a:xfrm>
          <a:solidFill>
            <a:srgbClr val="56E8E8"/>
          </a:solidFill>
        </p:spPr>
        <p:txBody>
          <a:bodyPr/>
          <a:lstStyle/>
          <a:p>
            <a:pPr>
              <a:buFont typeface="Wingdings 2" pitchFamily="18" charset="2"/>
              <a:buNone/>
            </a:pPr>
            <a:endParaRPr lang="uk-UA" sz="1800" b="1" dirty="0" smtClean="0"/>
          </a:p>
          <a:p>
            <a:pPr>
              <a:buFont typeface="Wingdings 2" pitchFamily="18" charset="2"/>
              <a:buNone/>
            </a:pPr>
            <a:r>
              <a:rPr lang="uk-UA" sz="1800" b="1" dirty="0" smtClean="0"/>
              <a:t>	</a:t>
            </a:r>
          </a:p>
          <a:p>
            <a:pPr>
              <a:buFont typeface="Wingdings 2" pitchFamily="18" charset="2"/>
              <a:buNone/>
            </a:pPr>
            <a:endParaRPr lang="uk-UA" sz="1800" b="1" dirty="0" smtClean="0"/>
          </a:p>
          <a:p>
            <a:pPr>
              <a:buFont typeface="Wingdings 2" pitchFamily="18" charset="2"/>
              <a:buNone/>
            </a:pPr>
            <a:endParaRPr lang="uk-UA" sz="1800" b="1" dirty="0" smtClean="0"/>
          </a:p>
          <a:p>
            <a:pPr>
              <a:buFont typeface="Wingdings 2" pitchFamily="18" charset="2"/>
              <a:buNone/>
            </a:pPr>
            <a:endParaRPr lang="uk-UA" sz="1800" b="1" dirty="0" smtClean="0"/>
          </a:p>
          <a:p>
            <a:pPr>
              <a:buFont typeface="Wingdings 2" pitchFamily="18" charset="2"/>
              <a:buNone/>
            </a:pPr>
            <a:endParaRPr lang="uk-UA" sz="1800" b="1" dirty="0" smtClean="0"/>
          </a:p>
          <a:p>
            <a:pPr>
              <a:buFont typeface="Wingdings 2" pitchFamily="18" charset="2"/>
              <a:buNone/>
            </a:pPr>
            <a:endParaRPr lang="uk-UA" sz="1800" b="1" dirty="0" smtClean="0"/>
          </a:p>
          <a:p>
            <a:pPr>
              <a:buFont typeface="Wingdings 2" pitchFamily="18" charset="2"/>
              <a:buNone/>
            </a:pPr>
            <a:endParaRPr lang="uk-UA" sz="1800" b="1" dirty="0" smtClean="0"/>
          </a:p>
          <a:p>
            <a:pPr>
              <a:buFont typeface="Wingdings 2" pitchFamily="18" charset="2"/>
              <a:buNone/>
            </a:pPr>
            <a:endParaRPr lang="uk-UA" sz="1800" b="1" dirty="0" smtClean="0"/>
          </a:p>
          <a:p>
            <a:pPr>
              <a:buFont typeface="Wingdings 2" pitchFamily="18" charset="2"/>
              <a:buNone/>
            </a:pPr>
            <a:endParaRPr lang="uk-UA" sz="1800" b="1" dirty="0" smtClean="0"/>
          </a:p>
          <a:p>
            <a:pPr>
              <a:buFont typeface="Wingdings 2" pitchFamily="18" charset="2"/>
              <a:buNone/>
            </a:pPr>
            <a:endParaRPr lang="uk-UA" sz="1800" b="1" dirty="0" smtClean="0"/>
          </a:p>
          <a:p>
            <a:pPr>
              <a:buFont typeface="Wingdings 2" pitchFamily="18" charset="2"/>
              <a:buNone/>
            </a:pPr>
            <a:r>
              <a:rPr lang="uk-UA" sz="1800" b="1" dirty="0" smtClean="0"/>
              <a:t>		        </a:t>
            </a:r>
            <a:r>
              <a:rPr lang="uk-UA" sz="2200" b="1" dirty="0" smtClean="0"/>
              <a:t>Шляхи зменшення втрат:</a:t>
            </a:r>
            <a:endParaRPr lang="ru-RU" sz="2200" b="1" dirty="0" smtClean="0"/>
          </a:p>
          <a:p>
            <a:pPr marL="742950" lvl="1" indent="-285750"/>
            <a:r>
              <a:rPr lang="uk-UA" sz="1800" dirty="0" smtClean="0"/>
              <a:t>Зменшення </a:t>
            </a:r>
            <a:r>
              <a:rPr lang="en-GB" sz="1800" dirty="0" smtClean="0"/>
              <a:t>R</a:t>
            </a:r>
            <a:r>
              <a:rPr lang="uk-UA" sz="1800" dirty="0" smtClean="0"/>
              <a:t> – істотно не можливе, бо це веде до </a:t>
            </a:r>
            <a:endParaRPr lang="ru-RU" sz="1800" dirty="0" smtClean="0"/>
          </a:p>
          <a:p>
            <a:pPr marL="742950" lvl="1" indent="-285750"/>
            <a:r>
              <a:rPr lang="uk-UA" sz="1800" dirty="0" smtClean="0"/>
              <a:t>Використання меншої </a:t>
            </a:r>
            <a:r>
              <a:rPr lang="ru-RU" sz="1800" dirty="0" smtClean="0"/>
              <a:t>І</a:t>
            </a:r>
            <a:r>
              <a:rPr lang="uk-UA" sz="1800" dirty="0" smtClean="0"/>
              <a:t> – ефективне при трансформації змінного струму –</a:t>
            </a:r>
          </a:p>
          <a:p>
            <a:pPr>
              <a:buFont typeface="Wingdings 2" pitchFamily="18" charset="2"/>
              <a:buNone/>
            </a:pPr>
            <a:r>
              <a:rPr lang="uk-UA" sz="1800" dirty="0" smtClean="0"/>
              <a:t>                                практично без втрат потужності (</a:t>
            </a:r>
            <a:r>
              <a:rPr lang="en-GB" sz="1800" dirty="0" smtClean="0">
                <a:solidFill>
                  <a:srgbClr val="121B5E"/>
                </a:solidFill>
              </a:rPr>
              <a:t>P = IU</a:t>
            </a:r>
            <a:r>
              <a:rPr lang="uk-UA" sz="1800" dirty="0" smtClean="0"/>
              <a:t>), а отже, – енергії.</a:t>
            </a:r>
          </a:p>
          <a:p>
            <a:pPr>
              <a:buFont typeface="Wingdings 2" pitchFamily="18" charset="2"/>
              <a:buNone/>
            </a:pPr>
            <a:endParaRPr lang="ru-RU" sz="1800" dirty="0" smtClean="0"/>
          </a:p>
        </p:txBody>
      </p:sp>
      <p:sp>
        <p:nvSpPr>
          <p:cNvPr id="16400" name="Rectangle 6"/>
          <p:cNvSpPr>
            <a:spLocks noGrp="1"/>
          </p:cNvSpPr>
          <p:nvPr>
            <p:ph type="body" sz="half" idx="2"/>
          </p:nvPr>
        </p:nvSpPr>
        <p:spPr>
          <a:xfrm>
            <a:off x="4067175" y="1125538"/>
            <a:ext cx="4619625" cy="3024187"/>
          </a:xfrm>
          <a:solidFill>
            <a:srgbClr val="56E8E8"/>
          </a:solidFill>
          <a:ln>
            <a:solidFill>
              <a:srgbClr val="64DADA"/>
            </a:solidFill>
          </a:ln>
        </p:spPr>
        <p:txBody>
          <a:bodyPr/>
          <a:lstStyle/>
          <a:p>
            <a:pPr marL="419100" indent="-419100" algn="just">
              <a:lnSpc>
                <a:spcPct val="90000"/>
              </a:lnSpc>
              <a:buFont typeface="Wingdings 2" pitchFamily="18" charset="2"/>
              <a:buNone/>
            </a:pPr>
            <a:r>
              <a:rPr lang="ru-RU" sz="2200" dirty="0" smtClean="0">
                <a:latin typeface="Times New Roman" pitchFamily="18" charset="0"/>
              </a:rPr>
              <a:t>	</a:t>
            </a:r>
            <a:r>
              <a:rPr lang="ru-RU" sz="1800" dirty="0" err="1" smtClean="0"/>
              <a:t>Втрата</a:t>
            </a:r>
            <a:r>
              <a:rPr lang="uk-UA" sz="1800" dirty="0" smtClean="0"/>
              <a:t> енергії (потужність) у проводах пов'язана з їх нагріванням під час проходження ними струму (ефект Джоуля-Ленца) </a:t>
            </a:r>
          </a:p>
          <a:p>
            <a:pPr marL="419100" indent="-419100" algn="just">
              <a:lnSpc>
                <a:spcPct val="90000"/>
              </a:lnSpc>
              <a:buFont typeface="Wingdings 2" pitchFamily="18" charset="2"/>
              <a:buNone/>
            </a:pPr>
            <a:endParaRPr lang="uk-UA" sz="1800" dirty="0" smtClean="0"/>
          </a:p>
          <a:p>
            <a:pPr marL="419100" indent="-419100" algn="just">
              <a:lnSpc>
                <a:spcPct val="90000"/>
              </a:lnSpc>
              <a:buFont typeface="Wingdings 2" pitchFamily="18" charset="2"/>
              <a:buNone/>
            </a:pPr>
            <a:endParaRPr lang="uk-UA" sz="1800" dirty="0" smtClean="0"/>
          </a:p>
          <a:p>
            <a:pPr marL="419100" indent="-419100" algn="just">
              <a:lnSpc>
                <a:spcPct val="90000"/>
              </a:lnSpc>
              <a:buFont typeface="Wingdings 2" pitchFamily="18" charset="2"/>
              <a:buNone/>
            </a:pPr>
            <a:endParaRPr lang="uk-UA" sz="1800" dirty="0" smtClean="0"/>
          </a:p>
          <a:p>
            <a:pPr marL="419100" indent="-419100" algn="just">
              <a:lnSpc>
                <a:spcPct val="90000"/>
              </a:lnSpc>
              <a:buFont typeface="Wingdings 2" pitchFamily="18" charset="2"/>
              <a:buNone/>
            </a:pPr>
            <a:r>
              <a:rPr lang="uk-UA" sz="1800" dirty="0" smtClean="0"/>
              <a:t>       </a:t>
            </a:r>
            <a:r>
              <a:rPr lang="uk-UA" sz="1800" dirty="0" err="1" smtClean="0"/>
              <a:t>Р</a:t>
            </a:r>
            <a:r>
              <a:rPr lang="uk-UA" sz="1800" i="1" baseline="-25000" dirty="0" err="1" smtClean="0"/>
              <a:t>вт</a:t>
            </a:r>
            <a:r>
              <a:rPr lang="uk-UA" sz="1800" i="1" baseline="-25000" dirty="0" smtClean="0"/>
              <a:t> </a:t>
            </a:r>
            <a:r>
              <a:rPr lang="uk-UA" sz="1800" dirty="0" smtClean="0"/>
              <a:t>– втрата потужності у проводах,</a:t>
            </a:r>
            <a:r>
              <a:rPr lang="uk-UA" sz="1800" i="1" dirty="0" smtClean="0"/>
              <a:t> </a:t>
            </a:r>
            <a:endParaRPr lang="uk-UA" sz="1800" dirty="0" smtClean="0"/>
          </a:p>
          <a:p>
            <a:pPr marL="419100" indent="-419100" algn="just">
              <a:lnSpc>
                <a:spcPct val="90000"/>
              </a:lnSpc>
              <a:buFont typeface="Wingdings 2" pitchFamily="18" charset="2"/>
              <a:buNone/>
            </a:pPr>
            <a:r>
              <a:rPr lang="uk-UA" sz="1800" dirty="0" smtClean="0"/>
              <a:t>	І – сила струму в лінії, </a:t>
            </a:r>
          </a:p>
          <a:p>
            <a:pPr marL="419100" indent="-419100" algn="just">
              <a:lnSpc>
                <a:spcPct val="90000"/>
              </a:lnSpc>
              <a:buFont typeface="Wingdings 2" pitchFamily="18" charset="2"/>
              <a:buNone/>
            </a:pPr>
            <a:r>
              <a:rPr lang="uk-UA" sz="1800" dirty="0" smtClean="0"/>
              <a:t>       </a:t>
            </a:r>
            <a:r>
              <a:rPr lang="en-GB" sz="1800" dirty="0" smtClean="0"/>
              <a:t>R</a:t>
            </a:r>
            <a:r>
              <a:rPr lang="uk-UA" sz="1800" dirty="0" smtClean="0"/>
              <a:t> – опір проводів лінії.</a:t>
            </a:r>
            <a:endParaRPr lang="ru-RU" sz="1800" dirty="0" smtClean="0"/>
          </a:p>
        </p:txBody>
      </p:sp>
      <p:pic>
        <p:nvPicPr>
          <p:cNvPr id="16401" name="Picture 5" descr="indeипнт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388" y="1141413"/>
            <a:ext cx="3455987" cy="31750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</p:pic>
      <p:sp>
        <p:nvSpPr>
          <p:cNvPr id="164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40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6267450" y="2471738"/>
          <a:ext cx="1565275" cy="539750"/>
        </p:xfrm>
        <a:graphic>
          <a:graphicData uri="http://schemas.openxmlformats.org/presentationml/2006/ole">
            <p:oleObj spid="_x0000_s16391" name="Формула" r:id="rId4" imgW="647700" imgH="241300" progId="Equation.3">
              <p:embed/>
            </p:oleObj>
          </a:graphicData>
        </a:graphic>
      </p:graphicFrame>
      <p:sp>
        <p:nvSpPr>
          <p:cNvPr id="16404" name="Rectangle 12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6395" name="Object 11"/>
          <p:cNvGraphicFramePr>
            <a:graphicFrameLocks noChangeAspect="1"/>
          </p:cNvGraphicFramePr>
          <p:nvPr/>
        </p:nvGraphicFramePr>
        <p:xfrm>
          <a:off x="6083300" y="4970463"/>
          <a:ext cx="1690688" cy="333375"/>
        </p:xfrm>
        <a:graphic>
          <a:graphicData uri="http://schemas.openxmlformats.org/presentationml/2006/ole">
            <p:oleObj spid="_x0000_s16395" name="Формула" r:id="rId5" imgW="1091726" imgH="203112" progId="Equation.3">
              <p:embed/>
            </p:oleObj>
          </a:graphicData>
        </a:graphic>
      </p:graphicFrame>
      <p:sp>
        <p:nvSpPr>
          <p:cNvPr id="16405" name="Rectangle 1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solidFill>
            <a:srgbClr val="64DAD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6397" name="Object 13"/>
          <p:cNvGraphicFramePr>
            <a:graphicFrameLocks noChangeAspect="1"/>
          </p:cNvGraphicFramePr>
          <p:nvPr/>
        </p:nvGraphicFramePr>
        <p:xfrm>
          <a:off x="823913" y="5653088"/>
          <a:ext cx="1176337" cy="312737"/>
        </p:xfrm>
        <a:graphic>
          <a:graphicData uri="http://schemas.openxmlformats.org/presentationml/2006/ole">
            <p:oleObj spid="_x0000_s16397" name="Формула" r:id="rId6" imgW="723586" imgH="203112" progId="Equation.3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/>
          <a:srcRect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омпактний трансформатор мережі" id="17410" name="Picture 7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500563" y="2636838"/>
            <a:ext cx="2359025" cy="311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agрпрнрорнгорes.jpeg" id="17411" name="Рисунок 6"/>
          <p:cNvPicPr>
            <a:picLocks noChangeAspect="1" noGrp="1"/>
          </p:cNvPicPr>
          <p:nvPr>
            <p:ph idx="1" type="pic"/>
          </p:nvPr>
        </p:nvPicPr>
        <p:blipFill>
          <a:blip cstate="print" r:embed="rId4"/>
          <a:stretch>
            <a:fillRect/>
          </a:stretch>
        </p:blipFill>
        <p:spPr>
          <a:xfrm>
            <a:off x="6227763" y="908050"/>
            <a:ext cx="2689225" cy="253841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1025" y="6572250"/>
            <a:ext cx="2212975" cy="1158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dirty="0" lang="ru-RU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50825" y="758825"/>
            <a:ext cx="3744913" cy="4024313"/>
          </a:xfrm>
          <a:prstGeom prst="rect">
            <a:avLst/>
          </a:prstGeom>
          <a:solidFill>
            <a:srgbClr val="E2D926">
              <a:alpha val="63136"/>
            </a:srgbClr>
          </a:solidFill>
          <a:ln w="9525">
            <a:noFill/>
            <a:miter lim="800000"/>
            <a:headEnd/>
            <a:tailEnd/>
          </a:ln>
        </p:spPr>
        <p:txBody>
          <a:bodyPr anchor="ctr" lIns="72000" rIns="72000">
            <a:spAutoFit/>
          </a:bodyPr>
          <a:lstStyle/>
          <a:p>
            <a:pPr algn="ctr"/>
            <a:r>
              <a:rPr b="1" i="1" lang="uk-UA" sz="2800">
                <a:solidFill>
                  <a:srgbClr val="800000"/>
                </a:solidFill>
                <a:latin charset="0" typeface="Arial"/>
              </a:rPr>
              <a:t>Трансформатор</a:t>
            </a:r>
          </a:p>
          <a:p>
            <a:pPr algn="ctr"/>
            <a:endParaRPr b="1" i="1" lang="ru-RU" sz="2000">
              <a:solidFill>
                <a:srgbClr val="800000"/>
              </a:solidFill>
              <a:latin charset="0" typeface="Arial"/>
            </a:endParaRPr>
          </a:p>
          <a:p>
            <a:pPr algn="ctr">
              <a:lnSpc>
                <a:spcPct val="125000"/>
              </a:lnSpc>
            </a:pPr>
            <a:r>
              <a:rPr i="1" lang="uk-UA">
                <a:solidFill>
                  <a:srgbClr val="800000"/>
                </a:solidFill>
                <a:latin charset="0" typeface="Arial"/>
              </a:rPr>
              <a:t>пристрій для перетворення змінного струму,</a:t>
            </a:r>
            <a:endParaRPr lang="ru-RU">
              <a:solidFill>
                <a:srgbClr val="800000"/>
              </a:solidFill>
              <a:latin charset="0" typeface="Arial"/>
            </a:endParaRPr>
          </a:p>
          <a:p>
            <a:pPr algn="ctr">
              <a:lnSpc>
                <a:spcPct val="125000"/>
              </a:lnSpc>
            </a:pPr>
            <a:r>
              <a:rPr i="1" lang="uk-UA">
                <a:solidFill>
                  <a:srgbClr val="800000"/>
                </a:solidFill>
                <a:latin charset="0" typeface="Arial"/>
              </a:rPr>
              <a:t>в якому напруга і сила струму змінюються</a:t>
            </a:r>
            <a:endParaRPr lang="ru-RU">
              <a:solidFill>
                <a:srgbClr val="800000"/>
              </a:solidFill>
              <a:latin charset="0" typeface="Arial"/>
            </a:endParaRPr>
          </a:p>
          <a:p>
            <a:pPr algn="ctr">
              <a:lnSpc>
                <a:spcPct val="125000"/>
              </a:lnSpc>
            </a:pPr>
            <a:r>
              <a:rPr i="1" lang="uk-UA">
                <a:solidFill>
                  <a:srgbClr val="800000"/>
                </a:solidFill>
                <a:latin charset="0" typeface="Arial"/>
              </a:rPr>
              <a:t>в декілька разів майже без затрат потужності</a:t>
            </a:r>
          </a:p>
        </p:txBody>
      </p:sp>
      <p:pic>
        <p:nvPicPr>
          <p:cNvPr descr="20655_00" id="17414" name="Picture 8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067175" y="476250"/>
            <a:ext cx="207803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lum bright="30000" contrast="54000"/>
          </a:blip>
          <a:srcRect/>
          <a:stretch>
            <a:fillRect/>
          </a:stretch>
        </p:blipFill>
        <p:spPr bwMode="auto">
          <a:xfrm>
            <a:off x="614363" y="1857375"/>
            <a:ext cx="7915275" cy="4643438"/>
          </a:xfrm>
          <a:prstGeom prst="rect">
            <a:avLst/>
          </a:prstGeom>
          <a:solidFill>
            <a:srgbClr val="006600"/>
          </a:solidFill>
          <a:ln w="952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18435" name="WordArt 4"/>
          <p:cNvSpPr>
            <a:spLocks noChangeArrowheads="1" noChangeShapeType="1" noTextEdit="1"/>
          </p:cNvSpPr>
          <p:nvPr/>
        </p:nvSpPr>
        <p:spPr bwMode="auto">
          <a:xfrm>
            <a:off x="1338263" y="723900"/>
            <a:ext cx="6310312" cy="84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19894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6600"/>
                    </a:gs>
                    <a:gs pos="100000">
                      <a:srgbClr val="002F0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Дослід Фарадея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714356"/>
            <a:ext cx="3643338" cy="1042958"/>
          </a:xfrm>
        </p:spPr>
        <p:txBody>
          <a:bodyPr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uk-UA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 1876р.</a:t>
            </a:r>
            <a:endParaRPr lang="ru-RU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9459" name="Подзаголовок 2"/>
          <p:cNvPicPr>
            <a:picLocks noGrp="1" noChangeArrowheads="1"/>
          </p:cNvPicPr>
          <p:nvPr>
            <p:ph type="subTitle" idx="1"/>
          </p:nvPr>
        </p:nvPicPr>
        <p:blipFill>
          <a:blip r:embed="rId2" cstate="print">
            <a:lum bright="12000" contrast="12000"/>
          </a:blip>
          <a:srcRect/>
          <a:stretch>
            <a:fillRect/>
          </a:stretch>
        </p:blipFill>
        <p:spPr>
          <a:xfrm>
            <a:off x="476250" y="5668963"/>
            <a:ext cx="8039100" cy="865187"/>
          </a:xfrm>
        </p:spPr>
      </p:pic>
      <p:pic>
        <p:nvPicPr>
          <p:cNvPr id="19460" name="Picture 2" descr="C:\Documents and Settings\Admin\Рабочий стол\трансф-р\images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5138" y="1754188"/>
            <a:ext cx="3241675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000108"/>
          </a:xfrm>
        </p:spPr>
        <p:txBody>
          <a:bodyPr>
            <a:prstTxWarp prst="textDoubleWave1">
              <a:avLst/>
            </a:prstTxWarp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000" b="1" dirty="0" smtClean="0"/>
              <a:t>Трансформатор поділяються:</a:t>
            </a:r>
            <a:endParaRPr lang="ru-RU" sz="4000" b="1" dirty="0"/>
          </a:p>
        </p:txBody>
      </p:sp>
      <p:sp>
        <p:nvSpPr>
          <p:cNvPr id="20" name="Содержимое 19"/>
          <p:cNvSpPr>
            <a:spLocks noGrp="1"/>
          </p:cNvSpPr>
          <p:nvPr>
            <p:ph idx="1"/>
          </p:nvPr>
        </p:nvSpPr>
        <p:spPr>
          <a:xfrm flipV="1">
            <a:off x="457200" y="6324600"/>
            <a:ext cx="8229600" cy="390525"/>
          </a:xfrm>
        </p:spPr>
        <p:txBody>
          <a:bodyPr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571472" y="1500174"/>
            <a:ext cx="80010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Wave1">
              <a:avLst/>
            </a:prstTxWarp>
            <a:spAutoFit/>
          </a:bodyPr>
          <a:lstStyle/>
          <a:p>
            <a:pPr algn="ctr">
              <a:defRPr/>
            </a:pPr>
            <a:r>
              <a:rPr lang="uk-UA" sz="3600" b="1" dirty="0">
                <a:latin typeface="Calibri" pitchFamily="34" charset="0"/>
                <a:cs typeface="Times New Roman" pitchFamily="18" charset="0"/>
              </a:rPr>
              <a:t>За призначенням</a:t>
            </a:r>
            <a:endParaRPr lang="ru-RU" sz="3600" dirty="0">
              <a:latin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571472" y="2571744"/>
            <a:ext cx="81439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Wave1">
              <a:avLst/>
            </a:prstTxWarp>
            <a:spAutoFit/>
          </a:bodyPr>
          <a:lstStyle/>
          <a:p>
            <a:pPr algn="ctr">
              <a:defRPr/>
            </a:pPr>
            <a:r>
              <a:rPr lang="uk-UA" sz="3600" b="1" dirty="0">
                <a:latin typeface="Calibri" pitchFamily="34" charset="0"/>
                <a:cs typeface="Times New Roman" pitchFamily="18" charset="0"/>
              </a:rPr>
              <a:t>За конструкційними особливостями</a:t>
            </a:r>
            <a:endParaRPr lang="ru-RU" sz="3600" dirty="0">
              <a:latin typeface="Arial" pitchFamily="34" charset="0"/>
            </a:endParaRP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928662" y="3571876"/>
            <a:ext cx="75723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Wave1">
              <a:avLst/>
            </a:prstTxWarp>
            <a:spAutoFit/>
          </a:bodyPr>
          <a:lstStyle/>
          <a:p>
            <a:pPr algn="ctr">
              <a:defRPr/>
            </a:pPr>
            <a:r>
              <a:rPr lang="uk-UA" sz="3600" b="1" dirty="0">
                <a:latin typeface="Calibri" pitchFamily="34" charset="0"/>
                <a:cs typeface="Times New Roman" pitchFamily="18" charset="0"/>
              </a:rPr>
              <a:t>За кількістю фаз</a:t>
            </a:r>
            <a:endParaRPr lang="ru-RU" sz="3600" dirty="0">
              <a:latin typeface="Arial" pitchFamily="34" charset="0"/>
            </a:endParaRP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1071538" y="4572008"/>
            <a:ext cx="73580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Wave1">
              <a:avLst/>
            </a:prstTxWarp>
            <a:spAutoFit/>
          </a:bodyPr>
          <a:lstStyle/>
          <a:p>
            <a:pPr algn="ctr">
              <a:defRPr/>
            </a:pPr>
            <a:r>
              <a:rPr lang="uk-UA" sz="3600" b="1" dirty="0">
                <a:latin typeface="Calibri" pitchFamily="34" charset="0"/>
                <a:cs typeface="Times New Roman" pitchFamily="18" charset="0"/>
              </a:rPr>
              <a:t>За способом охолодження</a:t>
            </a:r>
            <a:endParaRPr lang="ru-RU" sz="3600" dirty="0">
              <a:latin typeface="Arial" pitchFamily="34" charset="0"/>
            </a:endParaRP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1785918" y="5572140"/>
            <a:ext cx="57747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Wave1">
              <a:avLst/>
            </a:prstTxWarp>
            <a:spAutoFit/>
          </a:bodyPr>
          <a:lstStyle/>
          <a:p>
            <a:pPr algn="ctr">
              <a:defRPr/>
            </a:pPr>
            <a:r>
              <a:rPr lang="uk-UA" sz="3600" b="1" dirty="0">
                <a:latin typeface="Calibri" pitchFamily="34" charset="0"/>
                <a:cs typeface="Times New Roman" pitchFamily="18" charset="0"/>
              </a:rPr>
              <a:t>За формою магнітопроводу</a:t>
            </a:r>
            <a:endParaRPr lang="ru-RU" sz="3600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724727"/>
            <a:ext cx="8786874" cy="1409798"/>
          </a:xfrm>
        </p:spPr>
        <p:txBody>
          <a:bodyPr>
            <a:prstTxWarp prst="textCanDown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За призначенням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>
              <a:buFont typeface="Wingdings 2" pitchFamily="18" charset="2"/>
              <a:buNone/>
            </a:pPr>
            <a:r>
              <a:rPr lang="uk-UA" sz="4000" smtClean="0"/>
              <a:t>Силові   Вимірювальні  Спеціальні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21508" name="Picture 3" descr="F:\електрики\трансф-р\imрпрнages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3714750"/>
            <a:ext cx="2190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7" descr="F:\електрики\трансф-р\вимірювальний трансформато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25" y="3714750"/>
            <a:ext cx="2000250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8" descr="C:\Documents and Settings\Admin\Рабочий стол\трансф-р\index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3714750"/>
            <a:ext cx="2071687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704088"/>
            <a:ext cx="8858312" cy="1143000"/>
          </a:xfrm>
        </p:spPr>
        <p:txBody>
          <a:bodyPr>
            <a:prstTxWarp prst="textCanDown">
              <a:avLst/>
            </a:prstTxWarp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man Old Style" pitchFamily="18" charset="0"/>
              </a:rPr>
              <a:t>За конструкційними особливостями</a:t>
            </a:r>
            <a:endParaRPr lang="ru-RU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Автотрансформатори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Двообмоткові</a:t>
            </a:r>
            <a:endParaRPr lang="uk-UA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Багатообмоткові</a:t>
            </a:r>
            <a:endParaRPr lang="uk-UA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556" name="Picture 5" descr="F:\електрики\Новая папка (2)\imageнорн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75" y="4500563"/>
            <a:ext cx="159067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8" y="3857625"/>
            <a:ext cx="17145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7" descr="C:\Documents and Settings\Admin\Рабочий стол\трансф-р\indexооооооооооооооооооооооо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3143250"/>
            <a:ext cx="15494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04088"/>
            <a:ext cx="8929718" cy="1143000"/>
          </a:xfrm>
        </p:spPr>
        <p:txBody>
          <a:bodyPr>
            <a:prstTxWarp prst="textCanDown">
              <a:avLst/>
            </a:prstTxWarp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</a:rPr>
              <a:t>За способом охолодження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>
              <a:buFont typeface="Wingdings 2" pitchFamily="18" charset="2"/>
              <a:buNone/>
            </a:pPr>
            <a:r>
              <a:rPr lang="uk-UA" sz="4000" smtClean="0"/>
              <a:t>        </a:t>
            </a:r>
            <a:r>
              <a:rPr lang="uk-UA" sz="4400" smtClean="0"/>
              <a:t>Сухі</a:t>
            </a:r>
          </a:p>
          <a:p>
            <a:pPr algn="ctr" eaLnBrk="1" hangingPunct="1">
              <a:buFont typeface="Wingdings 2" pitchFamily="18" charset="2"/>
              <a:buNone/>
            </a:pPr>
            <a:endParaRPr lang="en-US" sz="4400" smtClean="0"/>
          </a:p>
          <a:p>
            <a:pPr algn="ctr" eaLnBrk="1" hangingPunct="1">
              <a:buFont typeface="Wingdings 2" pitchFamily="18" charset="2"/>
              <a:buNone/>
            </a:pPr>
            <a:endParaRPr lang="en-US" sz="4000" smtClean="0"/>
          </a:p>
          <a:p>
            <a:pPr algn="ctr" eaLnBrk="1" hangingPunct="1">
              <a:buFont typeface="Wingdings 2" pitchFamily="18" charset="2"/>
              <a:buNone/>
            </a:pPr>
            <a:r>
              <a:rPr lang="uk-UA" sz="4000" smtClean="0"/>
              <a:t>                              </a:t>
            </a:r>
            <a:r>
              <a:rPr lang="uk-UA" sz="4400" smtClean="0">
                <a:solidFill>
                  <a:schemeClr val="bg1"/>
                </a:solidFill>
              </a:rPr>
              <a:t>Масляні</a:t>
            </a:r>
            <a:r>
              <a:rPr lang="uk-UA" sz="4400" smtClean="0"/>
              <a:t>    </a:t>
            </a:r>
            <a:r>
              <a:rPr lang="uk-UA" sz="4000" smtClean="0"/>
              <a:t>        </a:t>
            </a:r>
            <a:endParaRPr lang="ru-RU" sz="4000" smtClean="0"/>
          </a:p>
        </p:txBody>
      </p:sp>
      <p:pic>
        <p:nvPicPr>
          <p:cNvPr id="24580" name="Picture 2" descr="C:\Documents and Settings\Admin\Рабочий стол\трансф-р\imрпge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3786188"/>
            <a:ext cx="2428875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3" descr="F:\електрики\Новая папка (2)\imagлолшes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0300" y="2649538"/>
            <a:ext cx="3000375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832</TotalTime>
  <Words>330</Words>
  <Application>Microsoft Office PowerPoint</Application>
  <PresentationFormat>Экран (4:3)</PresentationFormat>
  <Paragraphs>102</Paragraphs>
  <Slides>16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Поток</vt:lpstr>
      <vt:lpstr>Формула</vt:lpstr>
      <vt:lpstr>Слайд 1</vt:lpstr>
      <vt:lpstr>       Як передати електроенергію від генератора до споживача без втрат?</vt:lpstr>
      <vt:lpstr>Слайд 3</vt:lpstr>
      <vt:lpstr>Слайд 4</vt:lpstr>
      <vt:lpstr>   1876р.</vt:lpstr>
      <vt:lpstr>Трансформатор поділяються:</vt:lpstr>
      <vt:lpstr>За призначенням</vt:lpstr>
      <vt:lpstr>За конструкційними особливостями</vt:lpstr>
      <vt:lpstr>За способом охолодження</vt:lpstr>
      <vt:lpstr>За кількістю фаз </vt:lpstr>
      <vt:lpstr>Слайд 11</vt:lpstr>
      <vt:lpstr>Слайд 12</vt:lpstr>
      <vt:lpstr>Слайд 13</vt:lpstr>
      <vt:lpstr>Режими роботи трансформатора</vt:lpstr>
      <vt:lpstr>Характеристики                          трансформатора</vt:lpstr>
      <vt:lpstr>Принципова схема передачі електроенергії на відстань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Customer</cp:lastModifiedBy>
  <cp:revision>73</cp:revision>
  <dcterms:modified xsi:type="dcterms:W3CDTF">2015-04-20T11:53:07Z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615902</vt:lpwstr>
  </property>
  <property fmtid="{D5CDD505-2E9C-101B-9397-08002B2CF9AE}" name="NXPowerLiteVersion" pid="3">
    <vt:lpwstr>D4.1.4</vt:lpwstr>
  </property>
</Properties>
</file>